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5" r:id="rId8"/>
    <p:sldId id="266" r:id="rId9"/>
    <p:sldId id="261" r:id="rId10"/>
    <p:sldId id="267" r:id="rId11"/>
    <p:sldId id="268" r:id="rId12"/>
    <p:sldId id="269" r:id="rId13"/>
    <p:sldId id="262" r:id="rId14"/>
    <p:sldId id="263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5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523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3737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136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0444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262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954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8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1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71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50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33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7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83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365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52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C187D-BA8B-40A7-95E4-886147735863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0E916D3-44DB-491D-B52A-2C728485BF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3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Диагностика двигателя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Преподаватель: Федотов Евгений Владимирович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921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Характеристики впрыска топлива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предварительный впрыск</a:t>
            </a:r>
          </a:p>
          <a:p>
            <a:r>
              <a:rPr lang="ru-RU" dirty="0"/>
              <a:t>о</a:t>
            </a:r>
            <a:r>
              <a:rPr lang="ru-RU" dirty="0" smtClean="0"/>
              <a:t>сновной впрыск</a:t>
            </a:r>
          </a:p>
          <a:p>
            <a:r>
              <a:rPr lang="ru-RU" dirty="0" smtClean="0"/>
              <a:t>завершающий впрыск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234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Характеристики впрыска топлива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Преимущества ступенчатого впрыска:</a:t>
            </a:r>
          </a:p>
          <a:p>
            <a:pPr>
              <a:buFontTx/>
              <a:buChar char="-"/>
            </a:pPr>
            <a:r>
              <a:rPr lang="ru-RU" dirty="0" smtClean="0"/>
              <a:t>уменьшение шумности</a:t>
            </a:r>
          </a:p>
          <a:p>
            <a:pPr>
              <a:buFontTx/>
              <a:buChar char="-"/>
            </a:pPr>
            <a:r>
              <a:rPr lang="ru-RU" dirty="0" smtClean="0"/>
              <a:t>уменьшение ударных нагрузок на кривошипно-шатунный механизм</a:t>
            </a:r>
          </a:p>
          <a:p>
            <a:pPr>
              <a:buFontTx/>
              <a:buChar char="-"/>
            </a:pPr>
            <a:r>
              <a:rPr lang="ru-RU" dirty="0" smtClean="0"/>
              <a:t>возможность работы систем снижения токсичности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047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Характеристики впрыска топлива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1930400"/>
            <a:ext cx="6248400" cy="411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5285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Давление впрыска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 счет высокого давления впрыска (до 200 МПа), в особенности при низкой частоте вращения двигателя, возможно значительное снижение выбросов сажи.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507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Направление впрыска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двигатели с прямым впрыском работают с 4-10 струями впрыскиваемого </a:t>
            </a:r>
            <a:r>
              <a:rPr lang="ru-RU" dirty="0" smtClean="0"/>
              <a:t>топлива направление </a:t>
            </a:r>
            <a:r>
              <a:rPr lang="ru-RU" dirty="0"/>
              <a:t>впрыска которых очень точно адаптируется к соответствующей камере </a:t>
            </a:r>
            <a:r>
              <a:rPr lang="ru-RU" dirty="0" smtClean="0"/>
              <a:t>сгорания </a:t>
            </a:r>
          </a:p>
          <a:p>
            <a:r>
              <a:rPr lang="ru-RU" dirty="0" smtClean="0"/>
              <a:t>отклонения </a:t>
            </a:r>
            <a:r>
              <a:rPr lang="ru-RU" dirty="0"/>
              <a:t>от оптимального направления впрыска, составляющие около 2°, становятся причиной измеримого увеличения выбросов сажи и расхода топлива</a:t>
            </a:r>
          </a:p>
        </p:txBody>
      </p:sp>
    </p:spTree>
    <p:extLst>
      <p:ext uri="{BB962C8B-B14F-4D97-AF65-F5344CB8AC3E}">
        <p14:creationId xmlns:p14="http://schemas.microsoft.com/office/powerpoint/2010/main" val="4074716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Продукты сгорания дизельного топлива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– </a:t>
            </a:r>
            <a:r>
              <a:rPr lang="ru-RU" dirty="0"/>
              <a:t>Окись углерода (угарный газ) (</a:t>
            </a:r>
            <a:r>
              <a:rPr lang="ru-RU" b="1" dirty="0"/>
              <a:t>CO</a:t>
            </a:r>
            <a:r>
              <a:rPr lang="ru-RU" dirty="0"/>
              <a:t>)</a:t>
            </a:r>
          </a:p>
          <a:p>
            <a:r>
              <a:rPr lang="ru-RU" b="1" dirty="0"/>
              <a:t>– </a:t>
            </a:r>
            <a:r>
              <a:rPr lang="ru-RU" dirty="0"/>
              <a:t>Остаточные углеводороды (</a:t>
            </a:r>
            <a:r>
              <a:rPr lang="ru-RU" b="1" dirty="0"/>
              <a:t>HC</a:t>
            </a:r>
            <a:r>
              <a:rPr lang="ru-RU" dirty="0"/>
              <a:t>)</a:t>
            </a:r>
          </a:p>
          <a:p>
            <a:r>
              <a:rPr lang="ru-RU" b="1" dirty="0"/>
              <a:t>– </a:t>
            </a:r>
            <a:r>
              <a:rPr lang="ru-RU" dirty="0"/>
              <a:t>Оксиды азота (</a:t>
            </a:r>
            <a:r>
              <a:rPr lang="ru-RU" b="1" dirty="0"/>
              <a:t>NOX</a:t>
            </a:r>
            <a:r>
              <a:rPr lang="ru-RU" dirty="0"/>
              <a:t>)</a:t>
            </a:r>
          </a:p>
          <a:p>
            <a:r>
              <a:rPr lang="ru-RU" b="1" dirty="0"/>
              <a:t>– </a:t>
            </a:r>
            <a:r>
              <a:rPr lang="ru-RU" dirty="0"/>
              <a:t>Диоксид серы (</a:t>
            </a:r>
            <a:r>
              <a:rPr lang="ru-RU" b="1" dirty="0"/>
              <a:t>SO2</a:t>
            </a:r>
            <a:r>
              <a:rPr lang="ru-RU" dirty="0"/>
              <a:t>)</a:t>
            </a:r>
          </a:p>
          <a:p>
            <a:r>
              <a:rPr lang="ru-RU" b="1" dirty="0"/>
              <a:t>– </a:t>
            </a:r>
            <a:r>
              <a:rPr lang="ru-RU" dirty="0"/>
              <a:t>Серная кислота (</a:t>
            </a:r>
            <a:r>
              <a:rPr lang="ru-RU" b="1" dirty="0"/>
              <a:t>H2S04</a:t>
            </a:r>
            <a:r>
              <a:rPr lang="ru-RU" dirty="0"/>
              <a:t>)</a:t>
            </a:r>
          </a:p>
          <a:p>
            <a:r>
              <a:rPr lang="ru-RU" b="1" dirty="0"/>
              <a:t>– </a:t>
            </a:r>
            <a:r>
              <a:rPr lang="ru-RU" dirty="0"/>
              <a:t>Частицы сажи (</a:t>
            </a:r>
            <a:r>
              <a:rPr lang="ru-RU" b="1" dirty="0"/>
              <a:t>PM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668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Дизельный сажевый </a:t>
            </a:r>
            <a:r>
              <a:rPr lang="ru-RU" b="1" dirty="0" smtClean="0"/>
              <a:t>фильтр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b="1" dirty="0"/>
              <a:t>DPF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4" y="1930400"/>
            <a:ext cx="7724775" cy="411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6329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Система селективной каталитической </a:t>
            </a:r>
            <a:r>
              <a:rPr lang="ru-RU" b="1" dirty="0" smtClean="0"/>
              <a:t>нейтрализации (</a:t>
            </a:r>
            <a:r>
              <a:rPr lang="ru-RU" b="1" dirty="0"/>
              <a:t>SCR</a:t>
            </a:r>
            <a:r>
              <a:rPr lang="ru-RU" b="1" dirty="0" smtClean="0"/>
              <a:t>)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27" y="2160588"/>
            <a:ext cx="5611184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359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Электронная система управления двигателем (ЭСУД)</a:t>
            </a:r>
            <a:endParaRPr lang="ru-RU" dirty="0"/>
          </a:p>
        </p:txBody>
      </p:sp>
      <p:pic>
        <p:nvPicPr>
          <p:cNvPr id="1028" name="Picture 4" descr="pic_6_fm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300288"/>
            <a:ext cx="8304810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85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управления двигателем </a:t>
            </a:r>
            <a:r>
              <a:rPr lang="en-US" dirty="0" smtClean="0"/>
              <a:t>EMR2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6319" t="29525" r="53852" b="4894"/>
          <a:stretch/>
        </p:blipFill>
        <p:spPr bwMode="auto">
          <a:xfrm>
            <a:off x="504825" y="1680844"/>
            <a:ext cx="5029200" cy="50247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/>
          <a:srcRect l="47766" t="77339" r="25485" b="4894"/>
          <a:stretch/>
        </p:blipFill>
        <p:spPr bwMode="auto">
          <a:xfrm>
            <a:off x="5735319" y="2833368"/>
            <a:ext cx="4389755" cy="22339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3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выбросам отработавших газов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8" y="2791626"/>
            <a:ext cx="8491861" cy="261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0767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Расположение датчиков и исполнителей ЭСУД </a:t>
            </a:r>
            <a:r>
              <a:rPr lang="en-US" dirty="0" smtClean="0"/>
              <a:t>EMR2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0" y="1823006"/>
            <a:ext cx="5056583" cy="471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91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Расположение некоторых элементов ЭСУД </a:t>
            </a:r>
            <a:r>
              <a:rPr lang="en-US" dirty="0" smtClean="0"/>
              <a:t>EMR2</a:t>
            </a:r>
            <a:r>
              <a:rPr lang="ru-RU" dirty="0" smtClean="0"/>
              <a:t> на тракторе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026" t="29263" r="56349" b="6986"/>
          <a:stretch/>
        </p:blipFill>
        <p:spPr bwMode="auto">
          <a:xfrm>
            <a:off x="2133600" y="2101215"/>
            <a:ext cx="4991100" cy="4756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57791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Расположение датчиков и исполнителей ЭСУД </a:t>
            </a:r>
            <a:r>
              <a:rPr lang="en-US" dirty="0" smtClean="0"/>
              <a:t>EMR</a:t>
            </a:r>
            <a:r>
              <a:rPr lang="ru-RU" dirty="0" smtClean="0"/>
              <a:t>4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39" y="1758870"/>
            <a:ext cx="8251336" cy="489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6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Самодиагностика ЭСУД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9694" t="54869" r="69136" b="23706"/>
          <a:stretch/>
        </p:blipFill>
        <p:spPr bwMode="auto">
          <a:xfrm>
            <a:off x="928687" y="2005965"/>
            <a:ext cx="942975" cy="1017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2005965"/>
            <a:ext cx="7562850" cy="3375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9429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Самодиагностика ЭСУД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438400" y="1562100"/>
            <a:ext cx="4533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Пример таблицы кодов неисправностей: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08741" y="398992"/>
            <a:ext cx="4784724" cy="78475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54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Самодиагностика ЭСУД</a:t>
            </a:r>
            <a:br>
              <a:rPr lang="ru-RU" dirty="0" smtClean="0"/>
            </a:br>
            <a:r>
              <a:rPr lang="ru-RU" dirty="0" smtClean="0"/>
              <a:t>Информационный монитор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5879" t="29525" r="55320" b="4894"/>
          <a:stretch/>
        </p:blipFill>
        <p:spPr bwMode="auto">
          <a:xfrm>
            <a:off x="2476500" y="1930400"/>
            <a:ext cx="4752975" cy="47371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9730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Компьютерная диагностика</a:t>
            </a:r>
            <a:endParaRPr lang="ru-RU" dirty="0"/>
          </a:p>
        </p:txBody>
      </p:sp>
      <p:pic>
        <p:nvPicPr>
          <p:cNvPr id="1027" name="Picture 3" descr="Безымян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0" t="11829" r="11649" b="16667"/>
          <a:stretch>
            <a:fillRect/>
          </a:stretch>
        </p:blipFill>
        <p:spPr bwMode="auto">
          <a:xfrm>
            <a:off x="833438" y="1879600"/>
            <a:ext cx="7310330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27697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Компьютерная диагностика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173" t="34490" r="24897" b="6200"/>
          <a:stretch/>
        </p:blipFill>
        <p:spPr bwMode="auto">
          <a:xfrm>
            <a:off x="677334" y="1750695"/>
            <a:ext cx="7418916" cy="42024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4595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Компьютерная диагностика</a:t>
            </a:r>
            <a:endParaRPr lang="ru-RU" dirty="0"/>
          </a:p>
        </p:txBody>
      </p:sp>
      <p:pic>
        <p:nvPicPr>
          <p:cNvPr id="4" name="Рисунок 3" descr="C:\Users\Мы\AppData\Local\Microsoft\Windows\INetCache\Content.Word\Безымянный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20" t="7259" r="20273" b="13441"/>
          <a:stretch>
            <a:fillRect/>
          </a:stretch>
        </p:blipFill>
        <p:spPr bwMode="auto">
          <a:xfrm>
            <a:off x="677334" y="1490662"/>
            <a:ext cx="7133166" cy="49291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56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3600" dirty="0"/>
              <a:t>Вывод: </a:t>
            </a:r>
            <a:r>
              <a:rPr lang="ru-RU" sz="2400" dirty="0"/>
              <a:t>современный дизельный двигатель – это агрегат, позволяющий выдавать номинальную мощность на протяжении длительного времени бесперебойной работы, максимально экономя топливо и нанося минимальный вред окружающей среде.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08880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Параметры смесеобразования: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– </a:t>
            </a:r>
            <a:r>
              <a:rPr lang="ru-RU" dirty="0"/>
              <a:t>Соотношение компонентов топливно-воздушной смеси</a:t>
            </a:r>
          </a:p>
          <a:p>
            <a:r>
              <a:rPr lang="ru-RU" b="1" dirty="0"/>
              <a:t>– </a:t>
            </a:r>
            <a:r>
              <a:rPr lang="ru-RU" dirty="0"/>
              <a:t>Момент начала впрыска топлива</a:t>
            </a:r>
          </a:p>
          <a:p>
            <a:r>
              <a:rPr lang="ru-RU" b="1" dirty="0"/>
              <a:t>– </a:t>
            </a:r>
            <a:r>
              <a:rPr lang="ru-RU" dirty="0"/>
              <a:t>Характеристики впрыска топлива</a:t>
            </a:r>
          </a:p>
          <a:p>
            <a:r>
              <a:rPr lang="ru-RU" b="1" dirty="0"/>
              <a:t>– </a:t>
            </a:r>
            <a:r>
              <a:rPr lang="ru-RU" dirty="0"/>
              <a:t>Давление впрыска</a:t>
            </a:r>
          </a:p>
          <a:p>
            <a:r>
              <a:rPr lang="ru-RU" b="1" dirty="0"/>
              <a:t>– </a:t>
            </a:r>
            <a:r>
              <a:rPr lang="ru-RU" dirty="0"/>
              <a:t>Направление впрыска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0783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Соотношение компонентов топливно-воздушной смеси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стехиометрическое отношение масс составляет приблизительно 14,5:1</a:t>
            </a:r>
            <a:endParaRPr lang="ru-RU" sz="3200" dirty="0" smtClean="0"/>
          </a:p>
          <a:p>
            <a:r>
              <a:rPr lang="ru-RU" sz="3200" dirty="0" smtClean="0"/>
              <a:t>λ</a:t>
            </a:r>
            <a:r>
              <a:rPr lang="en-US" sz="3200" dirty="0"/>
              <a:t> </a:t>
            </a:r>
            <a:r>
              <a:rPr lang="ru-RU" sz="3200" dirty="0"/>
              <a:t>= реальная масса воздуха / теоретически необходимое количество воздуха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43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Соотношение компонентов топливно-воздушной смеси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60588"/>
            <a:ext cx="8257116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3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Момент начала впрыска топлива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На задержку самовоспламенения воздействуют следующие факторы:</a:t>
            </a:r>
            <a:endParaRPr lang="ru-RU" b="1" dirty="0" smtClean="0"/>
          </a:p>
          <a:p>
            <a:r>
              <a:rPr lang="ru-RU" b="1" dirty="0" smtClean="0"/>
              <a:t>– </a:t>
            </a:r>
            <a:r>
              <a:rPr lang="ru-RU" dirty="0"/>
              <a:t>Воспламеняемость топлива (выражается </a:t>
            </a:r>
            <a:r>
              <a:rPr lang="ru-RU" dirty="0" err="1"/>
              <a:t>цетановым</a:t>
            </a:r>
            <a:r>
              <a:rPr lang="ru-RU" dirty="0"/>
              <a:t> числом)</a:t>
            </a:r>
          </a:p>
          <a:p>
            <a:r>
              <a:rPr lang="ru-RU" b="1" dirty="0"/>
              <a:t>– </a:t>
            </a:r>
            <a:r>
              <a:rPr lang="ru-RU" dirty="0"/>
              <a:t>Степень сжатия</a:t>
            </a:r>
          </a:p>
          <a:p>
            <a:r>
              <a:rPr lang="ru-RU" b="1" dirty="0"/>
              <a:t>– </a:t>
            </a:r>
            <a:r>
              <a:rPr lang="ru-RU" dirty="0"/>
              <a:t>Температура всасываемого воздуха</a:t>
            </a:r>
          </a:p>
          <a:p>
            <a:r>
              <a:rPr lang="ru-RU" b="1" dirty="0"/>
              <a:t>– </a:t>
            </a:r>
            <a:r>
              <a:rPr lang="ru-RU" dirty="0"/>
              <a:t>Температура двигателя</a:t>
            </a:r>
          </a:p>
          <a:p>
            <a:r>
              <a:rPr lang="ru-RU" b="1" dirty="0"/>
              <a:t>– </a:t>
            </a:r>
            <a:r>
              <a:rPr lang="ru-RU" dirty="0"/>
              <a:t>Температура топлива</a:t>
            </a:r>
          </a:p>
          <a:p>
            <a:r>
              <a:rPr lang="ru-RU" b="1" dirty="0"/>
              <a:t>– </a:t>
            </a:r>
            <a:r>
              <a:rPr lang="ru-RU" dirty="0"/>
              <a:t>Распыление топлива (на распыление воздействуют, момент начала </a:t>
            </a:r>
            <a:r>
              <a:rPr lang="ru-RU" dirty="0" smtClean="0"/>
              <a:t>впрыска топлива</a:t>
            </a:r>
            <a:r>
              <a:rPr lang="ru-RU" dirty="0"/>
              <a:t>, давление открытия форсунки и температура двигателя).</a:t>
            </a:r>
          </a:p>
        </p:txBody>
      </p:sp>
    </p:spTree>
    <p:extLst>
      <p:ext uri="{BB962C8B-B14F-4D97-AF65-F5344CB8AC3E}">
        <p14:creationId xmlns:p14="http://schemas.microsoft.com/office/powerpoint/2010/main" val="4208319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Момент начала впрыска топлива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30400"/>
            <a:ext cx="8114241" cy="411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8818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Момент начала впрыска топлива</a:t>
            </a:r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30400"/>
            <a:ext cx="8066616" cy="4111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1896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Характеристики впрыска топлива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369" y="2160588"/>
            <a:ext cx="6993300" cy="3881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676718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984</TotalTime>
  <Words>347</Words>
  <Application>Microsoft Office PowerPoint</Application>
  <PresentationFormat>Широкоэкранный</PresentationFormat>
  <Paragraphs>61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Trebuchet MS</vt:lpstr>
      <vt:lpstr>Wingdings 3</vt:lpstr>
      <vt:lpstr>Грань</vt:lpstr>
      <vt:lpstr>Диагностика двигателя</vt:lpstr>
      <vt:lpstr>Требования к выбросам отработавших газов</vt:lpstr>
      <vt:lpstr>Параметры смесеобразования:</vt:lpstr>
      <vt:lpstr>Соотношение компонентов топливно-воздушной смеси</vt:lpstr>
      <vt:lpstr>Соотношение компонентов топливно-воздушной смеси</vt:lpstr>
      <vt:lpstr>Момент начала впрыска топлива</vt:lpstr>
      <vt:lpstr>Момент начала впрыска топлива</vt:lpstr>
      <vt:lpstr>Момент начала впрыска топлива</vt:lpstr>
      <vt:lpstr>Характеристики впрыска топлива</vt:lpstr>
      <vt:lpstr>Характеристики впрыска топлива</vt:lpstr>
      <vt:lpstr>Характеристики впрыска топлива</vt:lpstr>
      <vt:lpstr>Характеристики впрыска топлива</vt:lpstr>
      <vt:lpstr>Давление впрыска</vt:lpstr>
      <vt:lpstr>Направление впрыска</vt:lpstr>
      <vt:lpstr>Продукты сгорания дизельного топлива</vt:lpstr>
      <vt:lpstr>Дизельный сажевый фильтр (DPF)</vt:lpstr>
      <vt:lpstr>Система селективной каталитической нейтрализации (SCR)</vt:lpstr>
      <vt:lpstr>Электронная система управления двигателем (ЭСУД)</vt:lpstr>
      <vt:lpstr>Система управления двигателем EMR2</vt:lpstr>
      <vt:lpstr>Расположение датчиков и исполнителей ЭСУД EMR2</vt:lpstr>
      <vt:lpstr>Расположение некоторых элементов ЭСУД EMR2 на тракторе</vt:lpstr>
      <vt:lpstr>Расположение датчиков и исполнителей ЭСУД EMR4</vt:lpstr>
      <vt:lpstr>Самодиагностика ЭСУД</vt:lpstr>
      <vt:lpstr>Самодиагностика ЭСУД</vt:lpstr>
      <vt:lpstr>Самодиагностика ЭСУД Информационный монитор</vt:lpstr>
      <vt:lpstr>Компьютерная диагностика</vt:lpstr>
      <vt:lpstr>Компьютерная диагностика</vt:lpstr>
      <vt:lpstr>Компьютерная диагностика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 Мы</dc:creator>
  <cp:lastModifiedBy>Мы Мы</cp:lastModifiedBy>
  <cp:revision>13</cp:revision>
  <dcterms:created xsi:type="dcterms:W3CDTF">2018-02-11T17:43:05Z</dcterms:created>
  <dcterms:modified xsi:type="dcterms:W3CDTF">2018-02-12T20:52:35Z</dcterms:modified>
</cp:coreProperties>
</file>