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4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7120E1F-C894-4C9B-BA2B-E95D67C057F9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65F13A-D506-4FA6-8F24-5294895406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04664"/>
            <a:ext cx="7632848" cy="324036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STOP </a:t>
            </a:r>
            <a:r>
              <a:rPr lang="ru-RU" sz="3600" dirty="0" smtClean="0">
                <a:solidFill>
                  <a:srgbClr val="FF0000"/>
                </a:solidFill>
              </a:rPr>
              <a:t>БУЛЛИНГ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Учимся создавать бесконфликтную среду: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i="1" dirty="0" smtClean="0">
                <a:solidFill>
                  <a:schemeClr val="tx1"/>
                </a:solidFill>
              </a:rPr>
              <a:t>.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4725144"/>
            <a:ext cx="2950096" cy="1512168"/>
          </a:xfrm>
        </p:spPr>
        <p:txBody>
          <a:bodyPr/>
          <a:lstStyle/>
          <a:p>
            <a:endParaRPr lang="ru-RU" i="1" dirty="0" smtClean="0">
              <a:solidFill>
                <a:schemeClr val="tx1"/>
              </a:solidFill>
            </a:endParaRP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Педагог-психолог </a:t>
            </a: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УО «ГГАТК»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1"/>
            <a:ext cx="4267361" cy="295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11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152128"/>
          </a:xfrm>
        </p:spPr>
        <p:txBody>
          <a:bodyPr>
            <a:noAutofit/>
          </a:bodyPr>
          <a:lstStyle/>
          <a:p>
            <a:pPr marL="274320" lvl="0" indent="-274320" algn="ctr">
              <a:spcBef>
                <a:spcPts val="600"/>
              </a:spcBef>
            </a:pP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/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3600" b="1" cap="none" dirty="0" smtClean="0">
                <a:solidFill>
                  <a:srgbClr val="FF0000"/>
                </a:solidFill>
                <a:ea typeface="+mn-ea"/>
                <a:cs typeface="+mn-cs"/>
              </a:rPr>
              <a:t>Условие</a:t>
            </a:r>
            <a:r>
              <a:rPr lang="ru-RU" sz="3600" cap="none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sz="3600" cap="none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147248" cy="52051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Если </a:t>
            </a:r>
            <a:r>
              <a:rPr lang="ru-RU" dirty="0"/>
              <a:t>вы обнаружили, что кого-то травят, первое условие – НЕРАВНОДУШИЕ.</a:t>
            </a:r>
          </a:p>
          <a:p>
            <a:r>
              <a:rPr lang="ru-RU" dirty="0"/>
              <a:t>Не поддразнивайте человека, если вы не знаете его достаточно хорошо и не уверены в его чувстве юмора</a:t>
            </a:r>
          </a:p>
          <a:p>
            <a:r>
              <a:rPr lang="ru-RU" dirty="0"/>
              <a:t>Не распространяйте сплетни и слухи о других</a:t>
            </a:r>
          </a:p>
          <a:p>
            <a:r>
              <a:rPr lang="ru-RU" dirty="0"/>
              <a:t>Не игнорируйте человека, особенно если его травят</a:t>
            </a:r>
          </a:p>
          <a:p>
            <a:r>
              <a:rPr lang="ru-RU" dirty="0"/>
              <a:t>Не распространяйте в интернете информацию о человеке без его согласия</a:t>
            </a:r>
          </a:p>
          <a:p>
            <a:r>
              <a:rPr lang="ru-RU" dirty="0"/>
              <a:t>В ситуации травли:</a:t>
            </a:r>
          </a:p>
          <a:p>
            <a:r>
              <a:rPr lang="ru-RU" dirty="0"/>
              <a:t>Если ваши друзья, начинают сплетничать, дайте понять, что вы осуждаете это</a:t>
            </a:r>
          </a:p>
          <a:p>
            <a:r>
              <a:rPr lang="ru-RU" dirty="0"/>
              <a:t>Если в вашем коллективе кого-то травят, не молчите. Скажите о недопустимости таких действий</a:t>
            </a:r>
          </a:p>
          <a:p>
            <a:r>
              <a:rPr lang="ru-RU" dirty="0"/>
              <a:t>Если вы видите, как кого-то травят, и боитесь за этого человека, сообщите </a:t>
            </a:r>
            <a:r>
              <a:rPr lang="ru-RU" dirty="0" smtClean="0"/>
              <a:t>куратору или психологу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673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300" cap="none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реагирования на выявленные или установленные факты </a:t>
            </a:r>
            <a:r>
              <a:rPr lang="ru-RU" sz="3300" b="1" cap="none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300" cap="none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  <a:buNone/>
              <a:defRPr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1.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При установлении факта либо подозрение на существование ситуации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</a:rPr>
              <a:t>буллирования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</a:rPr>
              <a:t>преподаватель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сообщает о сложившейся ситуации представителю администрации.</a:t>
            </a:r>
          </a:p>
          <a:p>
            <a:pPr lvl="0">
              <a:spcBef>
                <a:spcPct val="20000"/>
              </a:spcBef>
              <a:buClr>
                <a:srgbClr val="0BD0D9"/>
              </a:buClr>
              <a:buSzPct val="95000"/>
              <a:buNone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2. Администрация, совместно с социально-психологической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</a:rPr>
              <a:t>службой принимает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решение о неотложности реагирования на выявленный факт агрессии.</a:t>
            </a:r>
          </a:p>
          <a:p>
            <a:pPr lvl="0">
              <a:spcBef>
                <a:spcPct val="20000"/>
              </a:spcBef>
              <a:buClr>
                <a:srgbClr val="0BD0D9"/>
              </a:buClr>
              <a:buSzPct val="95000"/>
              <a:buNone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3. Непосредственная работа с жертвами и преследователями.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3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Заключение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Надеюсь, правила, которые вы сами сформулировали и приняли, будут работать, и </a:t>
            </a:r>
            <a:r>
              <a:rPr lang="ru-RU" dirty="0" smtClean="0"/>
              <a:t>ваша группа не </a:t>
            </a:r>
            <a:r>
              <a:rPr lang="ru-RU" dirty="0"/>
              <a:t>будет болеть болезнью под названием «травля».</a:t>
            </a:r>
          </a:p>
          <a:p>
            <a:endParaRPr lang="ru-RU" dirty="0"/>
          </a:p>
          <a:p>
            <a:r>
              <a:rPr lang="ru-RU" dirty="0"/>
              <a:t>Живите по принципу  - «Поступай с  другими так, как ты хотел бы, чтобы они поступали с тобой».</a:t>
            </a:r>
          </a:p>
        </p:txBody>
      </p:sp>
    </p:spTree>
    <p:extLst>
      <p:ext uri="{BB962C8B-B14F-4D97-AF65-F5344CB8AC3E}">
        <p14:creationId xmlns:p14="http://schemas.microsoft.com/office/powerpoint/2010/main" val="501168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6409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05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OpenSans"/>
              </a:rPr>
              <a:t/>
            </a:r>
            <a:br>
              <a:rPr lang="ru-RU" sz="4800" dirty="0">
                <a:solidFill>
                  <a:schemeClr val="accent1">
                    <a:lumMod val="75000"/>
                  </a:schemeClr>
                </a:solidFill>
                <a:latin typeface="OpenSans"/>
              </a:rPr>
            </a:br>
            <a:r>
              <a:rPr lang="ru-RU" sz="4800" b="1" dirty="0" err="1" smtClean="0">
                <a:solidFill>
                  <a:srgbClr val="FF0000"/>
                </a:solidFill>
                <a:latin typeface="OpenSans"/>
              </a:rPr>
              <a:t>Буллинг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931224" cy="53492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— это длительное физическое или психическое насилие со стороны индивида или группы в отношении индивида, не способного защитить себя в данной ситуации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345638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1317" y="2364462"/>
            <a:ext cx="457200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форма жестокого обращения, когда физически или психически сильный индивид или группа таковых получает удовольствие, причиняя боль, насмехаясь, добиваясь покорности и уступок, завладевая имуществом более слабого. Пострадавшие чаще всего испытывают стыд и неуверенность в себе, но предпочитают не сообщать об издевательствах.</a:t>
            </a:r>
            <a:endParaRPr lang="ru-RU" sz="2200" b="1" dirty="0">
              <a:solidFill>
                <a:prstClr val="white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8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332656"/>
            <a:ext cx="7920880" cy="3888432"/>
          </a:xfrm>
        </p:spPr>
        <p:txBody>
          <a:bodyPr>
            <a:normAutofit fontScale="92500" lnSpcReduction="10000"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Виды </a:t>
            </a:r>
            <a:r>
              <a:rPr lang="ru-RU" sz="2800" b="1" dirty="0" err="1">
                <a:solidFill>
                  <a:srgbClr val="FF0000"/>
                </a:solidFill>
                <a:latin typeface="Times New Roman"/>
              </a:rPr>
              <a:t>буллинга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: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Физический </a:t>
            </a:r>
            <a:r>
              <a:rPr lang="ru-RU" sz="2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Психологический </a:t>
            </a:r>
            <a:r>
              <a:rPr lang="ru-RU" sz="2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000000"/>
                </a:solidFill>
                <a:latin typeface="Times New Roman"/>
              </a:rPr>
              <a:t>вербальный 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/>
              </a:rPr>
              <a:t>буллинг</a:t>
            </a:r>
            <a:endParaRPr lang="ru-RU" sz="2800" b="1" i="1" dirty="0" smtClean="0">
              <a:solidFill>
                <a:srgbClr val="000000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</a:rPr>
              <a:t>невербальный </a:t>
            </a:r>
            <a:r>
              <a:rPr lang="ru-RU" sz="2800" b="1" i="1" dirty="0" err="1" smtClean="0">
                <a:solidFill>
                  <a:srgbClr val="000000"/>
                </a:solidFill>
                <a:latin typeface="Times New Roman"/>
              </a:rPr>
              <a:t>буллинг</a:t>
            </a:r>
            <a:endParaRPr lang="ru-RU" sz="2800" b="1" i="1" dirty="0" smtClean="0">
              <a:solidFill>
                <a:srgbClr val="000000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000000"/>
                </a:solidFill>
                <a:latin typeface="Times New Roman"/>
              </a:rPr>
              <a:t>запугивание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000000"/>
                </a:solidFill>
                <a:latin typeface="Times New Roman"/>
              </a:rPr>
              <a:t>изоляция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000000"/>
                </a:solidFill>
                <a:latin typeface="Times New Roman"/>
              </a:rPr>
              <a:t>вымогательство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</a:rPr>
              <a:t>повреждение и иные действия с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/>
              </a:rPr>
              <a:t>имуществом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0000"/>
                </a:solidFill>
                <a:latin typeface="Times New Roman"/>
              </a:rPr>
              <a:t>подростковый </a:t>
            </a:r>
            <a:r>
              <a:rPr lang="ru-RU" sz="2800" b="1" i="1" dirty="0" err="1">
                <a:solidFill>
                  <a:srgbClr val="000000"/>
                </a:solidFill>
                <a:latin typeface="Times New Roman"/>
              </a:rPr>
              <a:t>кибербуллинг</a:t>
            </a:r>
            <a:endParaRPr lang="ru-RU" sz="2800" b="1" i="1" dirty="0" smtClean="0">
              <a:solidFill>
                <a:srgbClr val="000000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endParaRPr lang="ru-RU" sz="2800" b="1" i="1" dirty="0" smtClean="0">
              <a:solidFill>
                <a:srgbClr val="000000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endParaRPr lang="ru-RU" sz="2800" b="1" i="1" dirty="0" smtClean="0">
              <a:solidFill>
                <a:srgbClr val="000000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/>
            </a:pPr>
            <a:endParaRPr lang="ru-RU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G:\ДОКУМЕНТЫ\НАСИЛИЕ В ШКОЛЕ\violence-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3495943" cy="232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239681"/>
            <a:ext cx="3816424" cy="218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62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210" y="1439643"/>
            <a:ext cx="2349323" cy="1565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</a:rPr>
              <a:t>В ситуации травли всегда есть: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"Агрессор" </a:t>
            </a:r>
            <a:endParaRPr lang="ru-RU" sz="2800" i="1" dirty="0" smtClean="0">
              <a:solidFill>
                <a:srgbClr val="000000"/>
              </a:solidFill>
              <a:latin typeface="Times New Roman, serif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, serif"/>
              </a:rPr>
              <a:t>"</a:t>
            </a:r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Жертва</a:t>
            </a:r>
            <a:r>
              <a:rPr lang="ru-RU" sz="2800" dirty="0">
                <a:solidFill>
                  <a:srgbClr val="000000"/>
                </a:solidFill>
                <a:latin typeface="Times New Roman, serif"/>
              </a:rPr>
              <a:t>"</a:t>
            </a:r>
            <a:r>
              <a:rPr lang="ru-RU" sz="2800" b="1" i="1" dirty="0">
                <a:solidFill>
                  <a:srgbClr val="000000"/>
                </a:solidFill>
                <a:latin typeface="Times New Roman, serif"/>
              </a:rPr>
              <a:t> 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, serif"/>
              </a:rPr>
              <a:t>"</a:t>
            </a:r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Защитник</a:t>
            </a:r>
            <a:r>
              <a:rPr lang="ru-RU" sz="2800" dirty="0">
                <a:solidFill>
                  <a:srgbClr val="000000"/>
                </a:solidFill>
                <a:latin typeface="Times New Roman, serif"/>
              </a:rPr>
              <a:t>" </a:t>
            </a:r>
            <a:endParaRPr lang="ru-RU" sz="2800" dirty="0" smtClean="0">
              <a:solidFill>
                <a:srgbClr val="000000"/>
              </a:solidFill>
              <a:latin typeface="Times New Roman, serif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, serif"/>
              </a:rPr>
              <a:t> «</a:t>
            </a:r>
            <a:r>
              <a:rPr lang="ru-RU" sz="2800" dirty="0" err="1">
                <a:solidFill>
                  <a:srgbClr val="000000"/>
                </a:solidFill>
                <a:latin typeface="Times New Roman, serif"/>
              </a:rPr>
              <a:t>Агрессята</a:t>
            </a:r>
            <a:r>
              <a:rPr lang="ru-RU" sz="2800" dirty="0">
                <a:solidFill>
                  <a:srgbClr val="000000"/>
                </a:solidFill>
                <a:latin typeface="Times New Roman, serif"/>
              </a:rPr>
              <a:t>» </a:t>
            </a:r>
            <a:endParaRPr lang="ru-RU" sz="2800" dirty="0" smtClean="0">
              <a:solidFill>
                <a:srgbClr val="000000"/>
              </a:solidFill>
              <a:latin typeface="Times New Roman, serif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, serif"/>
              </a:rPr>
              <a:t>"</a:t>
            </a:r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Сторонники</a:t>
            </a:r>
            <a:r>
              <a:rPr lang="ru-RU" sz="2800" dirty="0">
                <a:solidFill>
                  <a:srgbClr val="000000"/>
                </a:solidFill>
                <a:latin typeface="Times New Roman, serif"/>
              </a:rPr>
              <a:t>" 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2800" i="1" dirty="0">
                <a:solidFill>
                  <a:srgbClr val="000000"/>
                </a:solidFill>
                <a:latin typeface="Times New Roman, serif"/>
              </a:rPr>
              <a:t>"Наблюдатель"</a:t>
            </a:r>
            <a:r>
              <a:rPr lang="ru-RU" sz="2800" dirty="0">
                <a:solidFill>
                  <a:srgbClr val="000000"/>
                </a:solidFill>
                <a:latin typeface="Times New Roman, serif"/>
              </a:rPr>
              <a:t> 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58" y="5085184"/>
            <a:ext cx="2411127" cy="160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82" y="4756794"/>
            <a:ext cx="25908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550" y="3350606"/>
            <a:ext cx="25431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20888"/>
            <a:ext cx="21431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24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12101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, serif"/>
              </a:rPr>
              <a:t>Типичные </a:t>
            </a:r>
            <a:r>
              <a:rPr lang="ru-RU" b="1" dirty="0">
                <a:solidFill>
                  <a:srgbClr val="FF0000"/>
                </a:solidFill>
                <a:latin typeface="Times New Roman, serif"/>
              </a:rPr>
              <a:t>черты </a:t>
            </a:r>
            <a:r>
              <a:rPr lang="ru-RU" b="1" dirty="0" smtClean="0">
                <a:solidFill>
                  <a:srgbClr val="FF0000"/>
                </a:solidFill>
                <a:latin typeface="Times New Roman, serif"/>
              </a:rPr>
              <a:t>учащихся,</a:t>
            </a:r>
            <a:r>
              <a:rPr lang="ru-RU" dirty="0" smtClean="0">
                <a:solidFill>
                  <a:srgbClr val="FF0000"/>
                </a:solidFill>
                <a:latin typeface="Open Sans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, serif"/>
              </a:rPr>
              <a:t>склонных </a:t>
            </a:r>
            <a:r>
              <a:rPr lang="ru-RU" b="1" dirty="0">
                <a:solidFill>
                  <a:srgbClr val="FF0000"/>
                </a:solidFill>
                <a:latin typeface="Times New Roman, serif"/>
              </a:rPr>
              <a:t>становиться "агрессорами" </a:t>
            </a:r>
            <a:r>
              <a:rPr lang="ru-RU" b="1" dirty="0" err="1">
                <a:solidFill>
                  <a:srgbClr val="FF0000"/>
                </a:solidFill>
                <a:latin typeface="Times New Roman, serif"/>
              </a:rPr>
              <a:t>буллинга</a:t>
            </a:r>
            <a:r>
              <a:rPr lang="ru-RU" b="1" dirty="0">
                <a:solidFill>
                  <a:srgbClr val="FF0000"/>
                </a:solidFill>
                <a:latin typeface="Times New Roman, serif"/>
              </a:rPr>
              <a:t>:</a:t>
            </a:r>
            <a:r>
              <a:rPr lang="ru-RU" dirty="0">
                <a:solidFill>
                  <a:srgbClr val="FF0000"/>
                </a:solidFill>
                <a:latin typeface="Open Sans"/>
              </a:rPr>
              <a:t/>
            </a:r>
            <a:br>
              <a:rPr lang="ru-RU" dirty="0">
                <a:solidFill>
                  <a:srgbClr val="FF0000"/>
                </a:solidFill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147248" cy="542121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испытывают сильную потребность господствовать и подчинять себе других ребят из группы, добиваясь таким путем своих целей;</a:t>
            </a:r>
            <a:endParaRPr lang="ru-RU" dirty="0"/>
          </a:p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импульсивны и легко приходят в ярость;</a:t>
            </a:r>
            <a:endParaRPr lang="ru-RU" dirty="0"/>
          </a:p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часто вызывающе и агрессивно ведут себя по отношению к взрослым, включая родителей и педагогов </a:t>
            </a:r>
            <a:r>
              <a:rPr lang="ru-RU" dirty="0" smtClean="0">
                <a:latin typeface="Times New Roman, serif"/>
              </a:rPr>
              <a:t>колледжа;</a:t>
            </a:r>
            <a:endParaRPr lang="ru-RU" dirty="0"/>
          </a:p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не испытывают сочувствия к своим жертвам;</a:t>
            </a:r>
            <a:endParaRPr lang="ru-RU" dirty="0"/>
          </a:p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если это молодые люди, они обычно физически сильнее других парней;</a:t>
            </a:r>
            <a:endParaRPr lang="ru-RU" dirty="0"/>
          </a:p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дети, воспитывающиеся в семьях с авторитарным, жестким воспитанием. Будучи запуганными и забитыми дома, они пытаются выплеснуть подавленные гнев и страх на более слабых сверстников;</a:t>
            </a:r>
            <a:endParaRPr lang="ru-RU" dirty="0"/>
          </a:p>
          <a:p>
            <a:pPr algn="just">
              <a:buFont typeface="Arial"/>
              <a:buChar char="•"/>
            </a:pPr>
            <a:r>
              <a:rPr lang="ru-RU" dirty="0">
                <a:latin typeface="Times New Roman, serif"/>
              </a:rPr>
              <a:t>дети, воспитывающиеся в семьях с низким уровнем эмоционального тепла и поддержки (например, сироты в опекунских семьях и т.п</a:t>
            </a:r>
            <a:r>
              <a:rPr lang="ru-RU" dirty="0" smtClean="0">
                <a:latin typeface="Times New Roman, serif"/>
              </a:rPr>
              <a:t>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41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</a:rPr>
              <a:t>Чаще всего жертвами насилия становятся подростки, имеющие: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Arial"/>
              <a:buChar char="•"/>
            </a:pPr>
            <a:r>
              <a:rPr lang="ru-RU" b="1" i="1" dirty="0">
                <a:solidFill>
                  <a:srgbClr val="000000"/>
                </a:solidFill>
                <a:latin typeface="Times New Roman, serif"/>
              </a:rPr>
              <a:t>физические недостатки (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носящие очки, со сниженным слухом или с двигательными нарушениями те, кто не может защитить себя, физически слабее своих ровесников);</a:t>
            </a:r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, serif"/>
              </a:rPr>
              <a:t>особенности поведения  (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замкнутые, чувствительные, застенчивые, тревожные или дети с импульсивным поведением);</a:t>
            </a:r>
          </a:p>
          <a:p>
            <a:pPr algn="just">
              <a:buFont typeface="Arial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, serif"/>
              </a:rPr>
              <a:t>особенности </a:t>
            </a:r>
            <a:r>
              <a:rPr lang="ru-RU" b="1" i="1" dirty="0">
                <a:solidFill>
                  <a:srgbClr val="000000"/>
                </a:solidFill>
                <a:latin typeface="Times New Roman, serif"/>
              </a:rPr>
              <a:t>внешности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(рыжие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волосы, веснушки, оттопыренные уши, кривые ноги, особенная форма головы, вес тела (полнота или худоба);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b="1" i="1" dirty="0">
                <a:solidFill>
                  <a:srgbClr val="000000"/>
                </a:solidFill>
                <a:latin typeface="Times New Roman, serif"/>
              </a:rPr>
              <a:t>плохие социальные навыки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 (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недостаточный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опыт общения и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самовыражения);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, serif"/>
              </a:rPr>
              <a:t>страх </a:t>
            </a:r>
            <a:r>
              <a:rPr lang="ru-RU" b="1" i="1" dirty="0">
                <a:solidFill>
                  <a:srgbClr val="000000"/>
                </a:solidFill>
                <a:latin typeface="Times New Roman, serif"/>
              </a:rPr>
              <a:t>перед </a:t>
            </a:r>
            <a:r>
              <a:rPr lang="ru-RU" b="1" i="1" dirty="0" smtClean="0">
                <a:solidFill>
                  <a:srgbClr val="000000"/>
                </a:solidFill>
                <a:latin typeface="Times New Roman, serif"/>
              </a:rPr>
              <a:t>обучением </a:t>
            </a:r>
            <a:r>
              <a:rPr lang="ru-RU" i="1" dirty="0" smtClean="0">
                <a:solidFill>
                  <a:srgbClr val="000000"/>
                </a:solidFill>
                <a:latin typeface="Times New Roman, serif"/>
              </a:rPr>
              <a:t>(плохая успеваемость)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;</a:t>
            </a:r>
          </a:p>
          <a:p>
            <a:pPr algn="just">
              <a:buFont typeface="Arial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, serif"/>
              </a:rPr>
              <a:t>отсутствие </a:t>
            </a:r>
            <a:r>
              <a:rPr lang="ru-RU" b="1" i="1" dirty="0">
                <a:solidFill>
                  <a:srgbClr val="000000"/>
                </a:solidFill>
                <a:latin typeface="Times New Roman, serif"/>
              </a:rPr>
              <a:t>опыта жизни в коллективе (домашние дети</a:t>
            </a:r>
            <a:r>
              <a:rPr lang="ru-RU" b="1" i="1" dirty="0" smtClean="0">
                <a:solidFill>
                  <a:srgbClr val="000000"/>
                </a:solidFill>
                <a:latin typeface="Times New Roman, serif"/>
              </a:rPr>
              <a:t>)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b="1" i="1" dirty="0">
                <a:solidFill>
                  <a:srgbClr val="000000"/>
                </a:solidFill>
                <a:latin typeface="Times New Roman, serif"/>
              </a:rPr>
              <a:t>низкий интеллект и трудности в обучении 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15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</a:rPr>
              <a:t>Для подростков, ставших жертвами </a:t>
            </a:r>
            <a:r>
              <a:rPr lang="ru-RU" b="1" dirty="0" err="1">
                <a:solidFill>
                  <a:srgbClr val="FF0000"/>
                </a:solidFill>
                <a:latin typeface="Times New Roman"/>
              </a:rPr>
              <a:t>буллинга</a:t>
            </a:r>
            <a:r>
              <a:rPr lang="ru-RU" b="1" dirty="0">
                <a:solidFill>
                  <a:srgbClr val="FF0000"/>
                </a:solidFill>
                <a:latin typeface="Times New Roman"/>
              </a:rPr>
              <a:t>, характерно следующее: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 fontScale="92500"/>
          </a:bodyPr>
          <a:lstStyle/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притворяются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больными; 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боятся одни идти в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колледж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и обратно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домой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меняется поведение и характер подростка;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явные симптомы страха, заключающиеся в нарушениях сна и аппетита, ночном крике, </a:t>
            </a:r>
            <a:r>
              <a:rPr lang="ru-RU" dirty="0" err="1">
                <a:solidFill>
                  <a:srgbClr val="000000"/>
                </a:solidFill>
                <a:latin typeface="Times New Roman, serif"/>
              </a:rPr>
              <a:t>энурезе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, заикании и нервном тике, нелюдимости и скрытности;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частые просьбы дать денег, воровство;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снижение качества учебы, потеря интереса к любимым занятиям;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постоянные ссадины, синяки и другие травмы;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молчаливость, нежелание идти на разговор;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суицидальные намерения и как крайняя степень – суицид.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65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12968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568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, serif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, serif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, serif"/>
              </a:rPr>
              <a:t>Признаки </a:t>
            </a:r>
            <a:r>
              <a:rPr lang="ru-RU" b="1" dirty="0" err="1">
                <a:solidFill>
                  <a:srgbClr val="FF0000"/>
                </a:solidFill>
                <a:latin typeface="Times New Roman, serif"/>
              </a:rPr>
              <a:t>буллинга</a:t>
            </a:r>
            <a:r>
              <a:rPr lang="ru-RU" b="1" dirty="0">
                <a:solidFill>
                  <a:srgbClr val="FF0000"/>
                </a:solidFill>
                <a:latin typeface="Times New Roman, serif"/>
              </a:rPr>
              <a:t>:</a:t>
            </a:r>
            <a:r>
              <a:rPr lang="ru-RU" dirty="0">
                <a:solidFill>
                  <a:srgbClr val="FF0000"/>
                </a:solidFill>
                <a:latin typeface="Open Sans"/>
              </a:rPr>
              <a:t/>
            </a:r>
            <a:br>
              <a:rPr lang="ru-RU" dirty="0">
                <a:solidFill>
                  <a:srgbClr val="FF0000"/>
                </a:solidFill>
                <a:latin typeface="Open San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147248" cy="520519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кого-то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зажимают в углу помещения, а когда взрослый подходит к группке подростков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они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замолкают, разбегаются, резко меняют деятельность (могут обнять "жертву", как будто все в порядке);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учебные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принадлежности учащегося (учебники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, тетради, личные вещи) могут быть разбросаны по кабинету или спрятаны;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на уроках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ведет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себя скрытно, боязливо, когда отвечает, а в группе начинают распространяться смех, шум, помехи, комментарии;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подростка постоянно оскорбляют, дразнят, дают обидные прозвища;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во время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перемены держится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в стороне от других </a:t>
            </a: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ребят,</a:t>
            </a:r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скрывается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, старается находиться недалеко от преподавателей и взрослых;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признаки </a:t>
            </a:r>
            <a:r>
              <a:rPr lang="ru-RU" dirty="0">
                <a:solidFill>
                  <a:srgbClr val="000000"/>
                </a:solidFill>
                <a:latin typeface="Times New Roman, serif"/>
              </a:rPr>
              <a:t>насилия на теле или лице у подростка (синяки, ссадины, порезы, бледное или красное лицо);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pPr algn="just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, serif"/>
              </a:rPr>
              <a:t>один из подростков не выбирается другими во время групповых игр, занятий, то есть находиться в изоляции;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9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705</Words>
  <Application>Microsoft Office PowerPoint</Application>
  <PresentationFormat>Экран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STOP БУЛЛИНГ  Учимся создавать бесконфликтную среду:   .</vt:lpstr>
      <vt:lpstr> Буллинг</vt:lpstr>
      <vt:lpstr>Презентация PowerPoint</vt:lpstr>
      <vt:lpstr>В ситуации травли всегда есть:</vt:lpstr>
      <vt:lpstr>Типичные черты учащихся, склонных становиться "агрессорами" буллинга: </vt:lpstr>
      <vt:lpstr>Чаще всего жертвами насилия становятся подростки, имеющие:</vt:lpstr>
      <vt:lpstr>Для подростков, ставших жертвами буллинга, характерно следующее:</vt:lpstr>
      <vt:lpstr>Презентация PowerPoint</vt:lpstr>
      <vt:lpstr> Признаки буллинга: </vt:lpstr>
      <vt:lpstr>   Условие </vt:lpstr>
      <vt:lpstr>Технология реагирования на выявленные или установленные факты буллинга.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</dc:creator>
  <cp:lastModifiedBy>Admin</cp:lastModifiedBy>
  <cp:revision>15</cp:revision>
  <dcterms:created xsi:type="dcterms:W3CDTF">2021-01-31T16:27:25Z</dcterms:created>
  <dcterms:modified xsi:type="dcterms:W3CDTF">2024-04-22T04:48:28Z</dcterms:modified>
</cp:coreProperties>
</file>